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</p:sldIdLst>
  <p:sldSz cx="12192000" cy="6858000"/>
  <p:notesSz cx="6815138" cy="9942513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0" d="100"/>
          <a:sy n="70" d="100"/>
        </p:scale>
        <p:origin x="71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6411-8EB1-47CF-8E49-FAF28605120B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533DE-9700-49E0-A583-BEFC884A9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56199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6411-8EB1-47CF-8E49-FAF28605120B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533DE-9700-49E0-A583-BEFC884A9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7421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6411-8EB1-47CF-8E49-FAF28605120B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533DE-9700-49E0-A583-BEFC884A9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77621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6411-8EB1-47CF-8E49-FAF28605120B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533DE-9700-49E0-A583-BEFC884A9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081724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6411-8EB1-47CF-8E49-FAF28605120B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533DE-9700-49E0-A583-BEFC884A9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560453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6411-8EB1-47CF-8E49-FAF28605120B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533DE-9700-49E0-A583-BEFC884A9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605042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6411-8EB1-47CF-8E49-FAF28605120B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533DE-9700-49E0-A583-BEFC884A9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79001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6411-8EB1-47CF-8E49-FAF28605120B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533DE-9700-49E0-A583-BEFC884A9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662738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6411-8EB1-47CF-8E49-FAF28605120B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533DE-9700-49E0-A583-BEFC884A9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982576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6411-8EB1-47CF-8E49-FAF28605120B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533DE-9700-49E0-A583-BEFC884A9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42715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786411-8EB1-47CF-8E49-FAF28605120B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E6533DE-9700-49E0-A583-BEFC884A9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96686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1786411-8EB1-47CF-8E49-FAF28605120B}" type="datetimeFigureOut">
              <a:rPr lang="ru-RU" smtClean="0"/>
              <a:t>14.03.2022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6533DE-9700-49E0-A583-BEFC884A9F9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08044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38288" y="194964"/>
            <a:ext cx="11267025" cy="6567054"/>
          </a:xfrm>
        </p:spPr>
        <p:txBody>
          <a:bodyPr/>
          <a:lstStyle/>
          <a:p>
            <a:pPr marL="125730" marR="137160" indent="215900"/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МЕТОДЫ</a:t>
            </a:r>
            <a:r>
              <a:rPr lang="ru-RU" b="1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СБОРА</a:t>
            </a:r>
            <a:r>
              <a:rPr lang="ru-RU" b="1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ИХТИОЛОГИЧЕСКИХ</a:t>
            </a:r>
            <a:r>
              <a:rPr lang="ru-RU" b="1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МАТЕРИАЛОВ</a:t>
            </a:r>
            <a:endParaRPr lang="ru-RU" sz="200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5730" indent="215900" algn="l">
              <a:spcBef>
                <a:spcPts val="20"/>
              </a:spcBef>
              <a:spcAft>
                <a:spcPts val="0"/>
              </a:spcAft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ru-RU" sz="200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5730" indent="215900" algn="l">
              <a:spcBef>
                <a:spcPts val="20"/>
              </a:spcBef>
              <a:spcAft>
                <a:spcPts val="0"/>
              </a:spcAft>
            </a:pPr>
            <a:endParaRPr lang="ru-RU" b="1" kern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5730" indent="215900" algn="l">
              <a:spcBef>
                <a:spcPts val="20"/>
              </a:spcBef>
              <a:spcAft>
                <a:spcPts val="0"/>
              </a:spcAft>
            </a:pPr>
            <a:endParaRPr lang="ru-RU" b="1" kern="0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>
              <a:spcBef>
                <a:spcPts val="20"/>
              </a:spcBef>
              <a:spcAft>
                <a:spcPts val="0"/>
              </a:spcAft>
            </a:pPr>
            <a:r>
              <a:rPr lang="ru-RU" b="1" kern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1.Классификация</a:t>
            </a:r>
            <a:r>
              <a:rPr lang="ru-RU" b="1" kern="0" spc="-1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kern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орудий</a:t>
            </a:r>
            <a:r>
              <a:rPr lang="ru-RU" b="1" kern="0" spc="-1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kern="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рыболовства</a:t>
            </a:r>
            <a:endParaRPr lang="ru-RU" sz="2000" b="1" kern="0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l"/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2.Параметры</a:t>
            </a:r>
            <a:r>
              <a:rPr lang="ru-RU" b="1" spc="-2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рыболовства:</a:t>
            </a:r>
            <a:r>
              <a:rPr lang="ru-RU" b="1" spc="-1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параметры</a:t>
            </a:r>
            <a:r>
              <a:rPr lang="ru-RU" b="1" spc="-1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орудий</a:t>
            </a:r>
            <a:r>
              <a:rPr lang="ru-RU" b="1" spc="-1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лова</a:t>
            </a:r>
            <a:r>
              <a:rPr lang="ru-RU" b="1" spc="-1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b="1" spc="-2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параметры</a:t>
            </a:r>
            <a:r>
              <a:rPr lang="ru-RU" b="1" spc="-1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промысла</a:t>
            </a:r>
          </a:p>
          <a:p>
            <a:pPr algn="l"/>
            <a:endParaRPr lang="ru-RU" b="1" dirty="0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 rot="5400000">
            <a:off x="5063002" y="2844543"/>
            <a:ext cx="3368077" cy="465883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81785" y="3642045"/>
            <a:ext cx="3118203" cy="306383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1000" y="3633849"/>
            <a:ext cx="4480993" cy="3063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33449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36979" y="586854"/>
            <a:ext cx="10616821" cy="5590109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Параметры</a:t>
            </a:r>
            <a:r>
              <a:rPr lang="ru-RU" b="1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орудий</a:t>
            </a:r>
            <a:r>
              <a:rPr lang="ru-RU" b="1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лова</a:t>
            </a:r>
            <a:endParaRPr lang="ru-RU" b="1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1.Размеры</a:t>
            </a:r>
            <a:r>
              <a:rPr lang="ru-RU" b="1" i="1" spc="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орудия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определяют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зону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его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действия.</a:t>
            </a:r>
            <a:r>
              <a:rPr lang="ru-RU" spc="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en-US" spc="5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Под</a:t>
            </a:r>
            <a:r>
              <a:rPr lang="ru-RU" spc="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зоной</a:t>
            </a:r>
            <a:r>
              <a:rPr lang="ru-RU" i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действия</a:t>
            </a:r>
            <a:r>
              <a:rPr lang="ru-RU" i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понимается площадь или объем, облавливаемый орудием за единицу времени или за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один цикл облова. </a:t>
            </a:r>
            <a:endParaRPr lang="en-US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33350" marR="149225" indent="0" algn="ctr">
              <a:spcAft>
                <a:spcPts val="0"/>
              </a:spcAft>
              <a:buNone/>
            </a:pPr>
            <a:endParaRPr lang="ru-RU" b="1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33350" marR="149225" indent="0" algn="ctr">
              <a:spcAft>
                <a:spcPts val="0"/>
              </a:spcAft>
              <a:buNone/>
            </a:pP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2.Уловистость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 способность орудия лова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удерживать рыбу и другие ловимые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объекты.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Уловистость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определяется:</a:t>
            </a:r>
            <a:r>
              <a:rPr lang="ru-RU" spc="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конструкцией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орудия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лова;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степенью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его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активности;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поведением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рыбы;</a:t>
            </a:r>
            <a:r>
              <a:rPr lang="en-US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pc="-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способом</a:t>
            </a:r>
            <a:r>
              <a:rPr lang="ru-RU" spc="-28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применения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орудия.</a:t>
            </a:r>
          </a:p>
          <a:p>
            <a:pPr marL="0" indent="0" algn="ctr">
              <a:buNone/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Коэффициент</a:t>
            </a:r>
            <a:r>
              <a:rPr lang="ru-RU" b="1" i="1" spc="-28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уловистости</a:t>
            </a:r>
            <a:r>
              <a:rPr lang="ru-RU" b="1" i="1" spc="2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отношение  </a:t>
            </a:r>
            <a:r>
              <a:rPr lang="ru-RU" spc="1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числа  </a:t>
            </a:r>
            <a:r>
              <a:rPr lang="ru-RU" spc="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пойманных  </a:t>
            </a:r>
            <a:r>
              <a:rPr lang="ru-RU" spc="3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рыб к</a:t>
            </a:r>
            <a:r>
              <a:rPr lang="ru-RU" spc="3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их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количеству,</a:t>
            </a:r>
            <a:r>
              <a:rPr lang="ru-RU" spc="-28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находившемуся</a:t>
            </a:r>
            <a:r>
              <a:rPr lang="ru-RU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 зоне</a:t>
            </a:r>
            <a:r>
              <a:rPr lang="ru-RU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действия орудия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лова.</a:t>
            </a:r>
            <a:r>
              <a:rPr lang="ru-RU" spc="-1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017334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91570" y="518615"/>
            <a:ext cx="10562230" cy="5658348"/>
          </a:xfrm>
        </p:spPr>
        <p:txBody>
          <a:bodyPr>
            <a:normAutofit fontScale="92500" lnSpcReduction="10000"/>
          </a:bodyPr>
          <a:lstStyle/>
          <a:p>
            <a:pPr marL="379095" indent="215900" algn="just">
              <a:lnSpc>
                <a:spcPts val="1370"/>
              </a:lnSpc>
              <a:spcAft>
                <a:spcPts val="0"/>
              </a:spcAft>
            </a:pPr>
            <a:endParaRPr lang="ru-RU" b="1" i="1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3.Селективность</a:t>
            </a:r>
            <a:r>
              <a:rPr lang="ru-RU" b="1" i="1" spc="14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</a:t>
            </a:r>
            <a:r>
              <a:rPr lang="ru-RU" spc="4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способность</a:t>
            </a:r>
            <a:r>
              <a:rPr lang="ru-RU" spc="4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орудия</a:t>
            </a:r>
            <a:r>
              <a:rPr lang="ru-RU" spc="4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лова</a:t>
            </a:r>
            <a:r>
              <a:rPr lang="ru-RU" spc="4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отбирать</a:t>
            </a:r>
            <a:r>
              <a:rPr lang="ru-RU" spc="4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рыбу</a:t>
            </a:r>
            <a:r>
              <a:rPr lang="ru-RU" spc="39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разного</a:t>
            </a:r>
            <a:r>
              <a:rPr lang="ru-RU" spc="4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размера.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Селективность</a:t>
            </a:r>
            <a:r>
              <a:rPr lang="ru-RU" spc="-2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определяется: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1" indent="-285750" algn="ctr">
              <a:lnSpc>
                <a:spcPct val="150000"/>
              </a:lnSpc>
              <a:spcBef>
                <a:spcPts val="0"/>
              </a:spcBef>
              <a:buSzPts val="1200"/>
              <a:buFont typeface="Times New Roman" panose="02020603050405020304" pitchFamily="18" charset="0"/>
              <a:buChar char="•"/>
              <a:tabLst>
                <a:tab pos="54864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</a:t>
            </a:r>
            <a:r>
              <a:rPr lang="ru-RU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сетных орудий</a:t>
            </a:r>
            <a:r>
              <a:rPr lang="ru-RU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лова</a:t>
            </a:r>
            <a:r>
              <a:rPr lang="ru-RU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</a:t>
            </a:r>
            <a:r>
              <a:rPr lang="ru-RU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шагом</a:t>
            </a:r>
            <a:r>
              <a:rPr lang="ru-RU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ячеи</a:t>
            </a:r>
            <a:r>
              <a:rPr lang="ru-RU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;</a:t>
            </a:r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lvl="1" indent="-285750" algn="ctr">
              <a:lnSpc>
                <a:spcPct val="150000"/>
              </a:lnSpc>
              <a:spcBef>
                <a:spcPts val="0"/>
              </a:spcBef>
              <a:buSzPts val="1200"/>
              <a:buFont typeface="Times New Roman" panose="02020603050405020304" pitchFamily="18" charset="0"/>
              <a:buChar char="•"/>
              <a:tabLst>
                <a:tab pos="548640" algn="l"/>
              </a:tabLst>
            </a:pP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для</a:t>
            </a:r>
            <a:r>
              <a:rPr lang="ru-RU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крючковых орудий —</a:t>
            </a:r>
            <a:r>
              <a:rPr lang="ru-RU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размером</a:t>
            </a:r>
            <a:r>
              <a:rPr lang="ru-RU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крючка.</a:t>
            </a:r>
            <a:endParaRPr lang="ru-RU" sz="18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145415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Коэффициент</a:t>
            </a:r>
            <a:r>
              <a:rPr lang="ru-RU" b="1" i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селективности</a:t>
            </a:r>
            <a:r>
              <a:rPr lang="ru-RU" b="1" i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—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отношение</a:t>
            </a:r>
            <a:r>
              <a:rPr lang="ru-RU" spc="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количества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пойманных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рыб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длиной</a:t>
            </a:r>
            <a:r>
              <a:rPr lang="ru-RU" spc="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ru-RU" b="1" i="1" spc="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spc="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максимальному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количеству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пойманных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рыб,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имеющих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некоторую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оптимальную</a:t>
            </a:r>
            <a:r>
              <a:rPr lang="ru-RU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длину</a:t>
            </a:r>
            <a:r>
              <a:rPr lang="ru-RU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L</a:t>
            </a:r>
            <a:r>
              <a:rPr lang="ru-RU" baseline="-250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0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marR="146685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Кривая</a:t>
            </a:r>
            <a:r>
              <a:rPr lang="ru-RU" b="1" i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(</a:t>
            </a:r>
            <a:r>
              <a:rPr lang="ru-RU" b="1" i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огива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)</a:t>
            </a:r>
            <a:r>
              <a:rPr lang="ru-RU" b="1" i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селективности</a:t>
            </a:r>
            <a:r>
              <a:rPr lang="ru-RU" b="1" i="1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кривая,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описывающая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зависимость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селективности</a:t>
            </a:r>
            <a:r>
              <a:rPr lang="ru-RU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рыбы</a:t>
            </a:r>
            <a:r>
              <a:rPr lang="ru-RU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</a:t>
            </a:r>
            <a:r>
              <a:rPr lang="ru-RU" spc="-1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ее</a:t>
            </a:r>
            <a:r>
              <a:rPr lang="ru-RU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длины.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48775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4275" y="382137"/>
            <a:ext cx="10589525" cy="5794826"/>
          </a:xfrm>
        </p:spPr>
        <p:txBody>
          <a:bodyPr>
            <a:normAutofit fontScale="85000" lnSpcReduction="10000"/>
          </a:bodyPr>
          <a:lstStyle/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Параметры</a:t>
            </a:r>
            <a:r>
              <a:rPr lang="ru-RU" b="1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промысла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1.Время лова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в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зависимости от вида промысла и применяемых орудий лова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характеризуется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различными показателями — числом часов лова, тралений,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постановок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орудий лова, дней лова, дней пребывания в районе промысла, дней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отсутствия в порту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2.Промысловая</a:t>
            </a:r>
            <a:r>
              <a:rPr lang="ru-RU" b="1" i="1" spc="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мощность</a:t>
            </a:r>
            <a:r>
              <a:rPr lang="ru-RU" b="1" i="1" spc="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—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объем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воды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или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площадь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водоема,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которая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облавливается данным типом орудия или видом промысла за единицу времени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3.Промысловое</a:t>
            </a:r>
            <a:r>
              <a:rPr lang="ru-RU" b="1" i="1" spc="-2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усилие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—</a:t>
            </a:r>
            <a:r>
              <a:rPr lang="ru-RU" spc="-15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количество</a:t>
            </a:r>
            <a:r>
              <a:rPr lang="ru-RU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усилий,</a:t>
            </a:r>
            <a:r>
              <a:rPr lang="ru-RU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затрачиваемых</a:t>
            </a:r>
            <a:r>
              <a:rPr lang="ru-RU" spc="-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ru-RU" spc="-2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ведение</a:t>
            </a:r>
            <a:r>
              <a:rPr lang="ru-RU" spc="-1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промысла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indent="0" algn="ctr">
              <a:lnSpc>
                <a:spcPct val="150000"/>
              </a:lnSpc>
              <a:spcBef>
                <a:spcPts val="0"/>
              </a:spcBef>
              <a:buNone/>
            </a:pPr>
            <a:r>
              <a:rPr lang="ru-RU" b="1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4.Улов </a:t>
            </a:r>
            <a:r>
              <a:rPr lang="ru-RU" b="1" i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усилие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—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отношение величины улова к усилию</a:t>
            </a:r>
            <a:r>
              <a:rPr lang="ru-RU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ru-RU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затрачиваемому 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на его</a:t>
            </a:r>
            <a:r>
              <a:rPr lang="ru-RU" spc="5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добычу.</a:t>
            </a:r>
            <a:endParaRPr lang="ru-RU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47311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55343" y="207264"/>
            <a:ext cx="10699846" cy="6486144"/>
          </a:xfrm>
        </p:spPr>
        <p:txBody>
          <a:bodyPr/>
          <a:lstStyle/>
          <a:p>
            <a:pPr marL="125730" marR="144145" indent="0" algn="ctr">
              <a:spcAft>
                <a:spcPts val="0"/>
              </a:spcAft>
              <a:buNone/>
            </a:pPr>
            <a:endParaRPr lang="ru-RU" dirty="0" smtClean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125730" marR="144145" indent="0" algn="ctr">
              <a:spcAft>
                <a:spcPts val="0"/>
              </a:spcAft>
              <a:buNone/>
            </a:pP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З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нание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конструктивных</a:t>
            </a:r>
            <a:r>
              <a:rPr lang="ru-RU" spc="-1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особенностей</a:t>
            </a:r>
            <a:r>
              <a:rPr lang="ru-RU" spc="-1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орудий</a:t>
            </a:r>
            <a:r>
              <a:rPr lang="ru-RU" spc="-1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рыболовства</a:t>
            </a:r>
            <a:r>
              <a:rPr lang="ru-RU" spc="-2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является важным</a:t>
            </a:r>
            <a:r>
              <a:rPr lang="ru-RU" spc="-2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</a:t>
            </a:r>
            <a:r>
              <a:rPr lang="ru-RU" spc="-1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ряду</a:t>
            </a:r>
            <a:r>
              <a:rPr lang="ru-RU" spc="-3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аспектов:</a:t>
            </a:r>
          </a:p>
          <a:p>
            <a:pPr marL="125730" marR="144145" indent="0" algn="ctr">
              <a:spcAft>
                <a:spcPts val="0"/>
              </a:spcAft>
              <a:buNone/>
            </a:pPr>
            <a:endParaRPr lang="ru-RU" sz="24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82930" marR="144145" indent="-457200" algn="just">
              <a:spcAft>
                <a:spcPts val="0"/>
              </a:spcAft>
              <a:buFontTx/>
              <a:buChar char="-"/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зависимости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принципа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действия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орудий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рыболовства,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их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конструкции,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селективных</a:t>
            </a:r>
            <a:r>
              <a:rPr lang="ru-RU" spc="-1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свойств</a:t>
            </a:r>
            <a:r>
              <a:rPr lang="ru-RU" spc="-2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будет</a:t>
            </a:r>
            <a:r>
              <a:rPr lang="ru-RU" spc="-1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оказываться</a:t>
            </a:r>
            <a:r>
              <a:rPr lang="ru-RU" spc="-1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то</a:t>
            </a:r>
            <a:r>
              <a:rPr lang="ru-RU" spc="-1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или</a:t>
            </a:r>
            <a:r>
              <a:rPr lang="ru-RU" spc="-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иное</a:t>
            </a:r>
            <a:r>
              <a:rPr lang="ru-RU" spc="-1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воздействие</a:t>
            </a:r>
            <a:r>
              <a:rPr lang="ru-RU" spc="-1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ru-RU" spc="-2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популяцию</a:t>
            </a:r>
            <a:r>
              <a:rPr lang="ru-RU" spc="-1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рыбы;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82930" marR="144145" indent="-457200" algn="just">
              <a:spcAft>
                <a:spcPts val="0"/>
              </a:spcAft>
              <a:buFontTx/>
              <a:buChar char="-"/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конструкция орудий лова в значительной степени зависит от биологических и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даже</a:t>
            </a:r>
            <a:r>
              <a:rPr lang="ru-RU" spc="15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морфологических</a:t>
            </a:r>
            <a:r>
              <a:rPr lang="ru-RU" spc="17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особенностей</a:t>
            </a:r>
            <a:r>
              <a:rPr lang="ru-RU" spc="16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объектов</a:t>
            </a:r>
            <a:r>
              <a:rPr lang="ru-RU" spc="16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промысла;</a:t>
            </a:r>
            <a:endParaRPr lang="ru-RU" sz="20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582930" marR="144145" indent="-457200" algn="just">
              <a:spcAft>
                <a:spcPts val="0"/>
              </a:spcAft>
              <a:buFontTx/>
              <a:buChar char="-"/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знание конструкции орудий лова позволяет использовать их для оценки</a:t>
            </a:r>
            <a:r>
              <a:rPr lang="ru-RU" spc="-28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численности</a:t>
            </a:r>
            <a:r>
              <a:rPr lang="ru-RU" spc="-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рыб методом прямого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учета.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94067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4274" y="182880"/>
            <a:ext cx="10836323" cy="6510528"/>
          </a:xfrm>
        </p:spPr>
        <p:txBody>
          <a:bodyPr/>
          <a:lstStyle/>
          <a:p>
            <a:pPr marL="0" indent="0" algn="ctr">
              <a:buNone/>
            </a:pP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Рыболовные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орудия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средства,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используемые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промышленном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рыболовстве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обеспечивающие лов рыбы и её транспортировку на добывающее судно или на берег.</a:t>
            </a:r>
          </a:p>
          <a:p>
            <a:pPr marL="0" indent="0" algn="ctr">
              <a:buNone/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Классификация</a:t>
            </a:r>
            <a:r>
              <a:rPr lang="ru-RU" b="1" spc="-1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орудий</a:t>
            </a:r>
            <a:r>
              <a:rPr lang="ru-RU" b="1" spc="-1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рыболовства</a:t>
            </a:r>
          </a:p>
          <a:p>
            <a:pPr marL="0" indent="0" algn="ctr">
              <a:buNone/>
            </a:pPr>
            <a:endParaRPr lang="ru-RU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зависимости</a:t>
            </a:r>
            <a:r>
              <a:rPr lang="ru-RU" b="1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</a:t>
            </a:r>
            <a:r>
              <a:rPr lang="ru-RU" b="1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целей</a:t>
            </a:r>
            <a:r>
              <a:rPr lang="ru-RU" b="1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вылова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орудия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подразделяются: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промысловые,</a:t>
            </a:r>
            <a:r>
              <a:rPr lang="ru-RU" i="1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контрольные и исследовательские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орудия лова. </a:t>
            </a:r>
          </a:p>
          <a:p>
            <a:pPr marL="0" indent="0" algn="ctr">
              <a:buNone/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По способу организации промысла</a:t>
            </a:r>
            <a:r>
              <a:rPr lang="ru-RU" b="1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орудия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промышленного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рыболовства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разделяются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активные</a:t>
            </a:r>
            <a:r>
              <a:rPr lang="ru-RU" i="1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i="1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пассивные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0" indent="0" algn="ctr">
              <a:buNone/>
            </a:pPr>
            <a:r>
              <a:rPr lang="ru-RU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 принципу</a:t>
            </a:r>
            <a:r>
              <a:rPr lang="ru-RU" b="1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действия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все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орудия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лова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можно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разделить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на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пять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основных групп: </a:t>
            </a:r>
            <a:r>
              <a:rPr lang="ru-RU" i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объячеивающие</a:t>
            </a:r>
            <a:r>
              <a:rPr lang="ru-RU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отцеживающие, тралящие, стационарные, колющие и</a:t>
            </a:r>
            <a:r>
              <a:rPr lang="ru-RU" i="1" spc="-28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прочие</a:t>
            </a:r>
            <a:r>
              <a:rPr lang="ru-RU" i="1" spc="-1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виды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1839999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28048" y="158496"/>
            <a:ext cx="10536071" cy="6522720"/>
          </a:xfrm>
        </p:spPr>
        <p:txBody>
          <a:bodyPr/>
          <a:lstStyle/>
          <a:p>
            <a:pPr marL="0" indent="0">
              <a:buNone/>
            </a:pPr>
            <a:endParaRPr lang="ru-RU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ru-RU" b="1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Объячеивающие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орудия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- принцип действия основан на том, что орудия лова в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виде сетной стены выставляют на пути хода рыбы, которая, пытаясь пройти сквозь эту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преграду,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застревает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ячеях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сети, т.е.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err="1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объячеивается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</a:p>
          <a:p>
            <a:pPr marL="1073150" indent="0">
              <a:buNone/>
            </a:pPr>
            <a:endParaRPr lang="ru-RU" dirty="0" smtClean="0">
              <a:latin typeface="Times New Roman" panose="02020603050405020304" pitchFamily="18" charset="0"/>
            </a:endParaRPr>
          </a:p>
          <a:p>
            <a:pPr marL="1073150" indent="0">
              <a:buNone/>
            </a:pPr>
            <a:r>
              <a:rPr lang="ru-RU" dirty="0">
                <a:latin typeface="Times New Roman" panose="02020603050405020304" pitchFamily="18" charset="0"/>
              </a:rPr>
              <a:t>С</a:t>
            </a:r>
            <a:r>
              <a:rPr lang="ru-RU" dirty="0" smtClean="0">
                <a:latin typeface="Times New Roman" panose="02020603050405020304" pitchFamily="18" charset="0"/>
              </a:rPr>
              <a:t>тавная сеть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4112" y="3395472"/>
            <a:ext cx="4380992" cy="32857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15105" y="3946398"/>
            <a:ext cx="3873374" cy="2404872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87792" y="3572256"/>
            <a:ext cx="4204208" cy="3153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4557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2388" y="191896"/>
            <a:ext cx="10863618" cy="6391783"/>
          </a:xfrm>
        </p:spPr>
        <p:txBody>
          <a:bodyPr/>
          <a:lstStyle/>
          <a:p>
            <a:pPr marL="0" indent="0" algn="ctr">
              <a:buNone/>
            </a:pPr>
            <a:endParaRPr lang="ru-RU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Отцеживающие орудия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лова – </a:t>
            </a:r>
            <a:r>
              <a:rPr lang="ru-RU" i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кошельковый невод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, представляющий собой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близкую к прямоугольной сетную стенку большой длины (несколько сотен метров) и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большой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высоты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(несколько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десятков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метров).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79776"/>
            <a:ext cx="5059563" cy="379171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41951" y="2284064"/>
            <a:ext cx="6038622" cy="42874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8854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64274" y="286512"/>
            <a:ext cx="10413242" cy="6388608"/>
          </a:xfrm>
        </p:spPr>
        <p:txBody>
          <a:bodyPr/>
          <a:lstStyle/>
          <a:p>
            <a:pPr marL="0" indent="0" algn="ctr">
              <a:buNone/>
            </a:pPr>
            <a:endParaRPr lang="ru-RU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Тралящие орудия лова</a:t>
            </a:r>
            <a:r>
              <a:rPr lang="ru-RU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– т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рал</a:t>
            </a:r>
            <a:r>
              <a:rPr lang="ru-RU" i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Различают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донные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тралы,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близнецовые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тралы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собственно</a:t>
            </a:r>
            <a:r>
              <a:rPr lang="ru-RU" spc="30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тралы.</a:t>
            </a:r>
          </a:p>
          <a:p>
            <a:pPr marL="0" indent="0">
              <a:buNone/>
            </a:pPr>
            <a:endParaRPr lang="ru-RU" dirty="0"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6304" y="2255520"/>
            <a:ext cx="6858000" cy="4419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12762" y="3090672"/>
            <a:ext cx="4476189" cy="358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87576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709684" y="219456"/>
            <a:ext cx="10781731" cy="6510528"/>
          </a:xfrm>
        </p:spPr>
        <p:txBody>
          <a:bodyPr/>
          <a:lstStyle/>
          <a:p>
            <a:pPr marL="0" indent="0" algn="ctr">
              <a:buNone/>
            </a:pPr>
            <a:endParaRPr lang="ru-RU" b="1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Стационарные</a:t>
            </a:r>
            <a:r>
              <a:rPr lang="ru-RU" b="1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орудия</a:t>
            </a:r>
            <a:r>
              <a:rPr lang="ru-RU" b="1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лова</a:t>
            </a:r>
            <a:r>
              <a:rPr lang="ru-RU" b="1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представляют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собой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разнообразные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неподвижные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ловушки,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в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которых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используются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лабиринты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из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сетных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стенок.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09396"/>
            <a:ext cx="4048370" cy="24205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48370" y="4309396"/>
            <a:ext cx="4340978" cy="24418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45636" y="1612010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95637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97536" y="479537"/>
            <a:ext cx="11960352" cy="6308359"/>
          </a:xfrm>
        </p:spPr>
        <p:txBody>
          <a:bodyPr/>
          <a:lstStyle/>
          <a:p>
            <a:pPr marL="0" indent="0" algn="ctr">
              <a:buNone/>
            </a:pP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Колющие орудия лова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разделяются на крючковые и остроговые.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4881" y="1223010"/>
            <a:ext cx="4077718" cy="556488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1127" y="1277310"/>
            <a:ext cx="4182325" cy="55806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43689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02348" y="134112"/>
            <a:ext cx="11070953" cy="6547104"/>
          </a:xfrm>
        </p:spPr>
        <p:txBody>
          <a:bodyPr/>
          <a:lstStyle/>
          <a:p>
            <a:pPr marL="0" indent="0">
              <a:buNone/>
            </a:pPr>
            <a:endParaRPr lang="ru-RU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endParaRPr lang="en-US" dirty="0" smtClean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0" indent="0" algn="ctr">
              <a:buNone/>
            </a:pP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К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прочим</a:t>
            </a:r>
            <a:r>
              <a:rPr lang="ru-RU" b="1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b="1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орудиям</a:t>
            </a:r>
            <a:r>
              <a:rPr lang="ru-RU" b="1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лова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относят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рыбонасосы,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часто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работающие</a:t>
            </a:r>
            <a:r>
              <a:rPr lang="ru-RU" spc="30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с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дополнительными средствами привлечения рыбы в зону отсоса (подводное освещение,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электроток,</a:t>
            </a:r>
            <a:r>
              <a:rPr lang="ru-RU" spc="-2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звук и</a:t>
            </a:r>
            <a:r>
              <a:rPr lang="ru-RU" spc="-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др.),</a:t>
            </a:r>
            <a:r>
              <a:rPr lang="ru-RU" spc="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а</a:t>
            </a:r>
            <a:r>
              <a:rPr lang="ru-RU" spc="-1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также разнообразные</a:t>
            </a:r>
            <a:r>
              <a:rPr lang="ru-RU" spc="-15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местные</a:t>
            </a:r>
            <a:r>
              <a:rPr lang="ru-RU" spc="-10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dirty="0" smtClean="0">
                <a:effectLst/>
                <a:latin typeface="Times New Roman" panose="02020603050405020304" pitchFamily="18" charset="0"/>
                <a:ea typeface="Times New Roman" panose="02020603050405020304" pitchFamily="18" charset="0"/>
              </a:rPr>
              <a:t>орудия лова.</a:t>
            </a: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348" y="3233928"/>
            <a:ext cx="4067175" cy="304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0736" y="3407664"/>
            <a:ext cx="4572000" cy="304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84548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74</TotalTime>
  <Words>527</Words>
  <Application>Microsoft Office PowerPoint</Application>
  <PresentationFormat>Широкоэкранный</PresentationFormat>
  <Paragraphs>52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7" baseType="lpstr">
      <vt:lpstr>Arial</vt:lpstr>
      <vt:lpstr>Calibri</vt:lpstr>
      <vt:lpstr>Calibri Light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diakov.net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Sotrudnik</cp:lastModifiedBy>
  <cp:revision>11</cp:revision>
  <cp:lastPrinted>2022-03-14T16:44:36Z</cp:lastPrinted>
  <dcterms:created xsi:type="dcterms:W3CDTF">2022-03-09T07:58:08Z</dcterms:created>
  <dcterms:modified xsi:type="dcterms:W3CDTF">2022-03-14T16:47:37Z</dcterms:modified>
</cp:coreProperties>
</file>